
<file path=[Content_Types].xml><?xml version="1.0" encoding="utf-8"?>
<Types xmlns="http://schemas.openxmlformats.org/package/2006/content-types">
  <Default Extension="xml" ContentType="application/xml"/>
  <Default Extension="jpeg" ContentType="image/jpeg"/>
  <Default Extension="png" ContentType="image/png"/>
  <Default Extension="gif" ContentType="image/gi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10"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12192000" cy="6858000"/>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677"/>
    <p:restoredTop sz="82823"/>
  </p:normalViewPr>
  <p:slideViewPr>
    <p:cSldViewPr snapToGrid="0" snapToObjects="1">
      <p:cViewPr varScale="1">
        <p:scale>
          <a:sx n="103" d="100"/>
          <a:sy n="103" d="100"/>
        </p:scale>
        <p:origin x="1272" y="17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3169921" cy="481727"/>
          </a:xfrm>
          <a:prstGeom prst="rect">
            <a:avLst/>
          </a:prstGeom>
        </p:spPr>
        <p:txBody>
          <a:bodyPr vert="horz" lIns="96650" tIns="48325" rIns="96650" bIns="48325" rtlCol="0"/>
          <a:lstStyle>
            <a:lvl1pPr algn="l">
              <a:defRPr sz="1300"/>
            </a:lvl1pPr>
          </a:lstStyle>
          <a:p>
            <a:endParaRPr lang="en-US" dirty="0"/>
          </a:p>
        </p:txBody>
      </p:sp>
      <p:sp>
        <p:nvSpPr>
          <p:cNvPr id="3" name="Date Placeholder 2"/>
          <p:cNvSpPr>
            <a:spLocks noGrp="1"/>
          </p:cNvSpPr>
          <p:nvPr>
            <p:ph type="dt" idx="1"/>
          </p:nvPr>
        </p:nvSpPr>
        <p:spPr>
          <a:xfrm>
            <a:off x="4143587" y="2"/>
            <a:ext cx="3169921" cy="481727"/>
          </a:xfrm>
          <a:prstGeom prst="rect">
            <a:avLst/>
          </a:prstGeom>
        </p:spPr>
        <p:txBody>
          <a:bodyPr vert="horz" lIns="96650" tIns="48325" rIns="96650" bIns="48325" rtlCol="0"/>
          <a:lstStyle>
            <a:lvl1pPr algn="r">
              <a:defRPr sz="1300"/>
            </a:lvl1pPr>
          </a:lstStyle>
          <a:p>
            <a:fld id="{FFCC5D8D-0485-3B40-9E34-2C3D26514C68}" type="datetimeFigureOut">
              <a:rPr lang="en-US" smtClean="0"/>
              <a:t>8/29/16</a:t>
            </a:fld>
            <a:endParaRPr lang="en-US" dirty="0"/>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6650" tIns="48325" rIns="96650" bIns="48325" rtlCol="0" anchor="ctr"/>
          <a:lstStyle/>
          <a:p>
            <a:endParaRPr lang="en-US" dirty="0"/>
          </a:p>
        </p:txBody>
      </p:sp>
      <p:sp>
        <p:nvSpPr>
          <p:cNvPr id="5" name="Notes Placeholder 4"/>
          <p:cNvSpPr>
            <a:spLocks noGrp="1"/>
          </p:cNvSpPr>
          <p:nvPr>
            <p:ph type="body" sz="quarter" idx="3"/>
          </p:nvPr>
        </p:nvSpPr>
        <p:spPr>
          <a:xfrm>
            <a:off x="731521" y="4620577"/>
            <a:ext cx="5852160" cy="3780473"/>
          </a:xfrm>
          <a:prstGeom prst="rect">
            <a:avLst/>
          </a:prstGeom>
        </p:spPr>
        <p:txBody>
          <a:bodyPr vert="horz" lIns="96650" tIns="48325" rIns="96650" bIns="4832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1" cy="481726"/>
          </a:xfrm>
          <a:prstGeom prst="rect">
            <a:avLst/>
          </a:prstGeom>
        </p:spPr>
        <p:txBody>
          <a:bodyPr vert="horz" lIns="96650" tIns="48325" rIns="96650" bIns="48325"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1" cy="481726"/>
          </a:xfrm>
          <a:prstGeom prst="rect">
            <a:avLst/>
          </a:prstGeom>
        </p:spPr>
        <p:txBody>
          <a:bodyPr vert="horz" lIns="96650" tIns="48325" rIns="96650" bIns="48325" rtlCol="0" anchor="b"/>
          <a:lstStyle>
            <a:lvl1pPr algn="r">
              <a:defRPr sz="1300"/>
            </a:lvl1pPr>
          </a:lstStyle>
          <a:p>
            <a:fld id="{FE28B362-817E-D044-A66E-B2DDB7A522E1}" type="slidenum">
              <a:rPr lang="en-US" smtClean="0"/>
              <a:t>‹#›</a:t>
            </a:fld>
            <a:endParaRPr lang="en-US" dirty="0"/>
          </a:p>
        </p:txBody>
      </p:sp>
    </p:spTree>
    <p:extLst>
      <p:ext uri="{BB962C8B-B14F-4D97-AF65-F5344CB8AC3E}">
        <p14:creationId xmlns:p14="http://schemas.microsoft.com/office/powerpoint/2010/main" val="13109646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FE28B362-817E-D044-A66E-B2DDB7A522E1}" type="slidenum">
              <a:rPr lang="en-US" smtClean="0"/>
              <a:t>1</a:t>
            </a:fld>
            <a:endParaRPr lang="en-US" dirty="0"/>
          </a:p>
        </p:txBody>
      </p:sp>
    </p:spTree>
    <p:extLst>
      <p:ext uri="{BB962C8B-B14F-4D97-AF65-F5344CB8AC3E}">
        <p14:creationId xmlns:p14="http://schemas.microsoft.com/office/powerpoint/2010/main" val="42699388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81219" indent="-181219" defTabSz="966502">
              <a:buFont typeface="Arial" charset="0"/>
              <a:buChar char="•"/>
              <a:defRPr/>
            </a:pPr>
            <a:r>
              <a:rPr lang="en-US" baseline="0" dirty="0"/>
              <a:t>Feedback needs to be clear and specific in order for it to be helpful for the recipient, unlike in this comic</a:t>
            </a:r>
            <a:br>
              <a:rPr lang="en-US" baseline="0" dirty="0"/>
            </a:br>
            <a:endParaRPr lang="en-US" baseline="0" dirty="0"/>
          </a:p>
          <a:p>
            <a:pPr marL="181219" indent="-181219" defTabSz="966502">
              <a:buFont typeface="Arial" charset="0"/>
              <a:buChar char="•"/>
              <a:defRPr/>
            </a:pPr>
            <a:r>
              <a:rPr lang="en-US" dirty="0"/>
              <a:t>Effective written comments</a:t>
            </a:r>
            <a:r>
              <a:rPr lang="en-US" baseline="0" dirty="0"/>
              <a:t> help instructors to interpret students’ numerical ratings on the </a:t>
            </a:r>
            <a:r>
              <a:rPr lang="en-US" i="1" baseline="0" dirty="0"/>
              <a:t>Your Feedback </a:t>
            </a:r>
            <a:r>
              <a:rPr lang="en-US" baseline="0" dirty="0"/>
              <a:t>questionnaires.</a:t>
            </a:r>
            <a:br>
              <a:rPr lang="en-US" baseline="0" dirty="0"/>
            </a:br>
            <a:endParaRPr lang="en-US" baseline="0" dirty="0"/>
          </a:p>
          <a:p>
            <a:pPr marL="181219" indent="-181219" defTabSz="966502">
              <a:buFont typeface="Arial" charset="0"/>
              <a:buChar char="•"/>
              <a:defRPr/>
            </a:pPr>
            <a:r>
              <a:rPr lang="en-US" baseline="0" dirty="0"/>
              <a:t>Providing written feedback gives insight into rating choice. They help instructors specifically identify what students value and would like to see continue, as well as where improvements might enhance teaching and courses. </a:t>
            </a:r>
            <a:br>
              <a:rPr lang="en-US" baseline="0" dirty="0"/>
            </a:br>
            <a:endParaRPr lang="en-US" baseline="0" dirty="0"/>
          </a:p>
          <a:p>
            <a:pPr marL="181219" indent="-181219" defTabSz="966502">
              <a:buFont typeface="Arial" charset="0"/>
              <a:buChar char="•"/>
              <a:defRPr/>
            </a:pPr>
            <a:r>
              <a:rPr lang="en-US" baseline="0" dirty="0"/>
              <a:t>Comments can also be used to suggest specific future changes to teaching or courses. </a:t>
            </a:r>
            <a:br>
              <a:rPr lang="en-US" baseline="0" dirty="0"/>
            </a:br>
            <a:endParaRPr lang="en-US" baseline="0" dirty="0"/>
          </a:p>
          <a:p>
            <a:pPr marL="181219" indent="-181219" defTabSz="966502">
              <a:buFont typeface="Arial" charset="0"/>
              <a:buChar char="•"/>
              <a:defRPr/>
            </a:pPr>
            <a:r>
              <a:rPr lang="en-US" baseline="0" dirty="0"/>
              <a:t>For this to happen, written comments need to clearly communicate how students’ individually experience instruction and courses. </a:t>
            </a:r>
            <a:endParaRPr lang="en-US" dirty="0"/>
          </a:p>
        </p:txBody>
      </p:sp>
      <p:sp>
        <p:nvSpPr>
          <p:cNvPr id="4" name="Slide Number Placeholder 3"/>
          <p:cNvSpPr>
            <a:spLocks noGrp="1"/>
          </p:cNvSpPr>
          <p:nvPr>
            <p:ph type="sldNum" sz="quarter" idx="10"/>
          </p:nvPr>
        </p:nvSpPr>
        <p:spPr/>
        <p:txBody>
          <a:bodyPr/>
          <a:lstStyle/>
          <a:p>
            <a:fld id="{FE28B362-817E-D044-A66E-B2DDB7A522E1}" type="slidenum">
              <a:rPr lang="en-US" smtClean="0"/>
              <a:t>2</a:t>
            </a:fld>
            <a:endParaRPr lang="en-US" dirty="0"/>
          </a:p>
        </p:txBody>
      </p:sp>
    </p:spTree>
    <p:extLst>
      <p:ext uri="{BB962C8B-B14F-4D97-AF65-F5344CB8AC3E}">
        <p14:creationId xmlns:p14="http://schemas.microsoft.com/office/powerpoint/2010/main" val="2010576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30" indent="-171430">
              <a:buFont typeface="Arial" panose="020B0604020202020204" pitchFamily="34" charset="0"/>
              <a:buChar char="•"/>
            </a:pPr>
            <a:r>
              <a:rPr lang="en-US" dirty="0"/>
              <a:t>Be Respectful:</a:t>
            </a:r>
            <a:r>
              <a:rPr lang="en-US" baseline="0" dirty="0"/>
              <a:t> No one is inclined to listen to feedback when it’s insulting, rude, or threatening. Don’t make demeaning comments about race, gender, sexual orientation, religion, etc. </a:t>
            </a:r>
          </a:p>
          <a:p>
            <a:pPr marL="171430" indent="-171430">
              <a:buFont typeface="Arial" panose="020B0604020202020204" pitchFamily="34" charset="0"/>
              <a:buChar char="•"/>
            </a:pPr>
            <a:endParaRPr lang="en-US" baseline="0" dirty="0"/>
          </a:p>
          <a:p>
            <a:pPr marL="171430" indent="-171430">
              <a:buFont typeface="Arial" panose="020B0604020202020204" pitchFamily="34" charset="0"/>
              <a:buChar char="•"/>
            </a:pPr>
            <a:r>
              <a:rPr lang="en-US" baseline="0" dirty="0"/>
              <a:t>Provide Positive </a:t>
            </a:r>
            <a:r>
              <a:rPr lang="en-US" i="1" baseline="0" dirty="0"/>
              <a:t>and</a:t>
            </a:r>
            <a:r>
              <a:rPr lang="en-US" baseline="0" dirty="0"/>
              <a:t> Constructive Feedback: Reading only negative feedback can be overwhelming and disheartening. Be sure to tell instructors what you valued about the course and instruction as well. </a:t>
            </a:r>
          </a:p>
          <a:p>
            <a:pPr marL="171430" indent="-171430">
              <a:buFont typeface="Arial" panose="020B0604020202020204" pitchFamily="34" charset="0"/>
              <a:buChar char="•"/>
            </a:pPr>
            <a:endParaRPr lang="en-US" baseline="0" dirty="0"/>
          </a:p>
          <a:p>
            <a:pPr marL="171430" indent="-171430">
              <a:buFont typeface="Arial" panose="020B0604020202020204" pitchFamily="34" charset="0"/>
              <a:buChar char="•"/>
            </a:pPr>
            <a:r>
              <a:rPr lang="en-US" baseline="0" dirty="0"/>
              <a:t>Base Feedback on Your Own Perspective: Don’t assume that your perspectives and experiences are shared by everyone in the class. (before and after example)</a:t>
            </a:r>
          </a:p>
          <a:p>
            <a:endParaRPr lang="en-US" dirty="0"/>
          </a:p>
        </p:txBody>
      </p:sp>
      <p:sp>
        <p:nvSpPr>
          <p:cNvPr id="4" name="Slide Number Placeholder 3"/>
          <p:cNvSpPr>
            <a:spLocks noGrp="1"/>
          </p:cNvSpPr>
          <p:nvPr>
            <p:ph type="sldNum" sz="quarter" idx="10"/>
          </p:nvPr>
        </p:nvSpPr>
        <p:spPr/>
        <p:txBody>
          <a:bodyPr/>
          <a:lstStyle/>
          <a:p>
            <a:fld id="{FE28B362-817E-D044-A66E-B2DDB7A522E1}" type="slidenum">
              <a:rPr lang="en-US" smtClean="0"/>
              <a:t>3</a:t>
            </a:fld>
            <a:endParaRPr lang="en-US" dirty="0"/>
          </a:p>
        </p:txBody>
      </p:sp>
    </p:spTree>
    <p:extLst>
      <p:ext uri="{BB962C8B-B14F-4D97-AF65-F5344CB8AC3E}">
        <p14:creationId xmlns:p14="http://schemas.microsoft.com/office/powerpoint/2010/main" val="7663849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30" indent="-171430">
              <a:buFont typeface="Arial" panose="020B0604020202020204" pitchFamily="34" charset="0"/>
              <a:buChar char="•"/>
            </a:pPr>
            <a:r>
              <a:rPr lang="en-CA" dirty="0"/>
              <a:t>Specific examples let instructors know what you think they should or should not continue doing</a:t>
            </a:r>
            <a:r>
              <a:rPr lang="en-CA" baseline="0" dirty="0"/>
              <a:t> and why you found specific approaches to teaching helpful. </a:t>
            </a:r>
            <a:endParaRPr lang="en-CA" dirty="0"/>
          </a:p>
        </p:txBody>
      </p:sp>
      <p:sp>
        <p:nvSpPr>
          <p:cNvPr id="4" name="Slide Number Placeholder 3"/>
          <p:cNvSpPr>
            <a:spLocks noGrp="1"/>
          </p:cNvSpPr>
          <p:nvPr>
            <p:ph type="sldNum" sz="quarter" idx="10"/>
          </p:nvPr>
        </p:nvSpPr>
        <p:spPr/>
        <p:txBody>
          <a:bodyPr/>
          <a:lstStyle/>
          <a:p>
            <a:fld id="{FE28B362-817E-D044-A66E-B2DDB7A522E1}" type="slidenum">
              <a:rPr lang="en-US" smtClean="0"/>
              <a:t>4</a:t>
            </a:fld>
            <a:endParaRPr lang="en-US" dirty="0"/>
          </a:p>
        </p:txBody>
      </p:sp>
    </p:spTree>
    <p:extLst>
      <p:ext uri="{BB962C8B-B14F-4D97-AF65-F5344CB8AC3E}">
        <p14:creationId xmlns:p14="http://schemas.microsoft.com/office/powerpoint/2010/main" val="24205434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81219" indent="-181219">
              <a:buFont typeface="Arial" panose="020B0604020202020204" pitchFamily="34" charset="0"/>
              <a:buChar char="•"/>
            </a:pPr>
            <a:r>
              <a:rPr lang="en-CA" dirty="0"/>
              <a:t>Instructors need to know the</a:t>
            </a:r>
            <a:r>
              <a:rPr lang="en-CA" baseline="0" dirty="0"/>
              <a:t> outcomes of their teaching and course structure. </a:t>
            </a:r>
          </a:p>
          <a:p>
            <a:pPr marL="171430" indent="-171430">
              <a:buFont typeface="Arial" panose="020B0604020202020204" pitchFamily="34" charset="0"/>
              <a:buChar char="•"/>
            </a:pPr>
            <a:endParaRPr lang="en-CA" baseline="0" dirty="0"/>
          </a:p>
          <a:p>
            <a:pPr marL="171430" indent="-171430">
              <a:buFont typeface="Arial" panose="020B0604020202020204" pitchFamily="34" charset="0"/>
              <a:buChar char="•"/>
            </a:pPr>
            <a:r>
              <a:rPr lang="en-CA" baseline="0" dirty="0"/>
              <a:t>This is an opportunity for you to directly communicate how the course impacted your experience as a learner. </a:t>
            </a:r>
            <a:endParaRPr lang="en-CA" dirty="0"/>
          </a:p>
        </p:txBody>
      </p:sp>
      <p:sp>
        <p:nvSpPr>
          <p:cNvPr id="4" name="Slide Number Placeholder 3"/>
          <p:cNvSpPr>
            <a:spLocks noGrp="1"/>
          </p:cNvSpPr>
          <p:nvPr>
            <p:ph type="sldNum" sz="quarter" idx="10"/>
          </p:nvPr>
        </p:nvSpPr>
        <p:spPr/>
        <p:txBody>
          <a:bodyPr/>
          <a:lstStyle/>
          <a:p>
            <a:fld id="{FE28B362-817E-D044-A66E-B2DDB7A522E1}" type="slidenum">
              <a:rPr lang="en-US" smtClean="0"/>
              <a:t>5</a:t>
            </a:fld>
            <a:endParaRPr lang="en-US" dirty="0"/>
          </a:p>
        </p:txBody>
      </p:sp>
    </p:spTree>
    <p:extLst>
      <p:ext uri="{BB962C8B-B14F-4D97-AF65-F5344CB8AC3E}">
        <p14:creationId xmlns:p14="http://schemas.microsoft.com/office/powerpoint/2010/main" val="29585314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30" indent="-171430">
              <a:buFont typeface="Arial" panose="020B0604020202020204" pitchFamily="34" charset="0"/>
              <a:buChar char="•"/>
            </a:pPr>
            <a:r>
              <a:rPr lang="en-CA" dirty="0"/>
              <a:t>Make</a:t>
            </a:r>
            <a:r>
              <a:rPr lang="en-CA" baseline="0" dirty="0"/>
              <a:t> specific suggestions for change rather than just pointing out an issue</a:t>
            </a:r>
            <a:endParaRPr lang="en-CA" dirty="0"/>
          </a:p>
        </p:txBody>
      </p:sp>
      <p:sp>
        <p:nvSpPr>
          <p:cNvPr id="4" name="Slide Number Placeholder 3"/>
          <p:cNvSpPr>
            <a:spLocks noGrp="1"/>
          </p:cNvSpPr>
          <p:nvPr>
            <p:ph type="sldNum" sz="quarter" idx="10"/>
          </p:nvPr>
        </p:nvSpPr>
        <p:spPr/>
        <p:txBody>
          <a:bodyPr/>
          <a:lstStyle/>
          <a:p>
            <a:fld id="{FE28B362-817E-D044-A66E-B2DDB7A522E1}" type="slidenum">
              <a:rPr lang="en-US" smtClean="0"/>
              <a:t>6</a:t>
            </a:fld>
            <a:endParaRPr lang="en-US" dirty="0"/>
          </a:p>
        </p:txBody>
      </p:sp>
    </p:spTree>
    <p:extLst>
      <p:ext uri="{BB962C8B-B14F-4D97-AF65-F5344CB8AC3E}">
        <p14:creationId xmlns:p14="http://schemas.microsoft.com/office/powerpoint/2010/main" val="14145813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E28B362-817E-D044-A66E-B2DDB7A522E1}" type="slidenum">
              <a:rPr lang="en-US" smtClean="0"/>
              <a:t>7</a:t>
            </a:fld>
            <a:endParaRPr lang="en-US" dirty="0"/>
          </a:p>
        </p:txBody>
      </p:sp>
    </p:spTree>
    <p:extLst>
      <p:ext uri="{BB962C8B-B14F-4D97-AF65-F5344CB8AC3E}">
        <p14:creationId xmlns:p14="http://schemas.microsoft.com/office/powerpoint/2010/main" val="3837951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E28B362-817E-D044-A66E-B2DDB7A522E1}" type="slidenum">
              <a:rPr lang="en-US" smtClean="0"/>
              <a:t>8</a:t>
            </a:fld>
            <a:endParaRPr lang="en-US" dirty="0"/>
          </a:p>
        </p:txBody>
      </p:sp>
    </p:spTree>
    <p:extLst>
      <p:ext uri="{BB962C8B-B14F-4D97-AF65-F5344CB8AC3E}">
        <p14:creationId xmlns:p14="http://schemas.microsoft.com/office/powerpoint/2010/main" val="16837611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923F103-BC34-4FE4-A40E-EDDEECFDA5D0}" type="datetimeFigureOut">
              <a:rPr lang="en-US" smtClean="0"/>
              <a:pPr/>
              <a:t>8/29/16</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dirty="0"/>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680123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Drag picture to placeholder or click icon to add</a:t>
            </a:r>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23A1CC3-2375-41D4-9E03-427CAF2A4C1A}" type="datetimeFigureOut">
              <a:rPr lang="en-US" smtClean="0"/>
              <a:t>8/29/16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50467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AFF16868-8199-4C2C-A5B1-63AEE139F88E}" type="datetimeFigureOut">
              <a:rPr lang="en-US" smtClean="0"/>
              <a:t>8/29/16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795306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AAD9FF7F-6988-44CC-821B-644E70CD2F73}" type="datetimeFigureOut">
              <a:rPr lang="en-US" smtClean="0"/>
              <a:t>8/29/16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472170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C12C299-16B2-4475-990D-751901EACC14}" type="datetimeFigureOut">
              <a:rPr lang="en-US" smtClean="0"/>
              <a:t>8/29/16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568354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smtClean="0"/>
              <a:t>8/29/16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8015730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Drag picture to placeholder or click icon to add</a:t>
            </a:r>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Drag picture to placeholder or click icon to add</a:t>
            </a:r>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Drag picture to placeholder or click icon to add</a:t>
            </a:r>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484F64-32F6-45C5-931F-ADC1662401D0}" type="datetimeFigureOut">
              <a:rPr lang="en-US" smtClean="0"/>
              <a:t>8/29/16</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3290346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3086D93-FCAC-47E0-A2EE-787E62CA814C}" type="datetimeFigureOut">
              <a:rPr lang="en-US" smtClean="0"/>
              <a:t>8/29/16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0664801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DA879A6-0FD0-4734-A311-86BFCA472E6E}" type="datetimeFigureOut">
              <a:rPr lang="en-US" smtClean="0"/>
              <a:t>8/29/16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415483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smtClean="0"/>
              <a:t>8/29/16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979301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34E6425-0181-43F2-84FC-787E803FD2F8}" type="datetimeFigureOut">
              <a:rPr lang="en-US" smtClean="0"/>
              <a:t>8/29/16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691130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smtClean="0"/>
              <a:t>8/29/16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16407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smtClean="0"/>
              <a:t>8/29/16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278294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smtClean="0"/>
              <a:t>8/29/16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765840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smtClean="0"/>
              <a:t>8/29/16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020811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6E86A4C-8E40-4F87-A4F0-01A0687C5742}" type="datetimeFigureOut">
              <a:rPr lang="en-US" smtClean="0"/>
              <a:t>8/29/16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993215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dirty="0"/>
              <a:t>Drag picture to placeholder or click icon to add</a:t>
            </a:r>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5E72C73-2D91-4E12-BA25-F0AA0C03599B}" type="datetimeFigureOut">
              <a:rPr lang="en-US" smtClean="0"/>
              <a:t>8/29/16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2088473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9"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BE451C3-0FF4-47C4-B829-773ADF60F88C}" type="datetimeFigureOut">
              <a:rPr lang="en-US" smtClean="0"/>
              <a:t>8/29/16</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dirty="0"/>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22968435"/>
      </p:ext>
    </p:extLst>
  </p:cSld>
  <p:clrMap bg1="lt1" tx1="dk1" bg2="lt2" tx2="dk2" accent1="accent1" accent2="accent2" accent3="accent3" accent4="accent4" accent5="accent5" accent6="accent6" hlink="hlink" folHlink="folHlink"/>
  <p:sldLayoutIdLst>
    <p:sldLayoutId id="2147483711" r:id="rId1"/>
    <p:sldLayoutId id="2147483712" r:id="rId2"/>
    <p:sldLayoutId id="2147483713" r:id="rId3"/>
    <p:sldLayoutId id="2147483714" r:id="rId4"/>
    <p:sldLayoutId id="2147483715" r:id="rId5"/>
    <p:sldLayoutId id="2147483716" r:id="rId6"/>
    <p:sldLayoutId id="2147483717" r:id="rId7"/>
    <p:sldLayoutId id="2147483718" r:id="rId8"/>
    <p:sldLayoutId id="2147483719" r:id="rId9"/>
    <p:sldLayoutId id="2147483720" r:id="rId10"/>
    <p:sldLayoutId id="2147483721" r:id="rId11"/>
    <p:sldLayoutId id="2147483722" r:id="rId12"/>
    <p:sldLayoutId id="2147483723" r:id="rId13"/>
    <p:sldLayoutId id="2147483724" r:id="rId14"/>
    <p:sldLayoutId id="2147483725" r:id="rId15"/>
    <p:sldLayoutId id="2147483726" r:id="rId16"/>
    <p:sldLayoutId id="2147483727"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4.gi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58993" y="4413127"/>
            <a:ext cx="9581177" cy="1453670"/>
          </a:xfrm>
        </p:spPr>
        <p:txBody>
          <a:bodyPr/>
          <a:lstStyle/>
          <a:p>
            <a:pPr algn="ctr"/>
            <a:r>
              <a:rPr lang="en-US" b="1" dirty="0"/>
              <a:t>Writing </a:t>
            </a:r>
            <a:r>
              <a:rPr lang="en-US" b="1" dirty="0">
                <a:latin typeface="+mn-lt"/>
              </a:rPr>
              <a:t>Effective</a:t>
            </a:r>
            <a:r>
              <a:rPr lang="en-US" b="1" dirty="0"/>
              <a:t> Feedback</a:t>
            </a:r>
          </a:p>
        </p:txBody>
      </p:sp>
      <p:sp>
        <p:nvSpPr>
          <p:cNvPr id="5" name="TextBox 4"/>
          <p:cNvSpPr txBox="1"/>
          <p:nvPr/>
        </p:nvSpPr>
        <p:spPr>
          <a:xfrm>
            <a:off x="2268753" y="2986997"/>
            <a:ext cx="4819426" cy="1323439"/>
          </a:xfrm>
          <a:prstGeom prst="rect">
            <a:avLst/>
          </a:prstGeom>
          <a:noFill/>
        </p:spPr>
        <p:txBody>
          <a:bodyPr wrap="square" rtlCol="0">
            <a:spAutoFit/>
          </a:bodyPr>
          <a:lstStyle/>
          <a:p>
            <a:endParaRPr lang="en-US" sz="8000" spc="400" dirty="0">
              <a:latin typeface="Corbel" charset="0"/>
              <a:ea typeface="Corbel" charset="0"/>
              <a:cs typeface="Corbel" charset="0"/>
            </a:endParaRPr>
          </a:p>
        </p:txBody>
      </p:sp>
      <p:sp>
        <p:nvSpPr>
          <p:cNvPr id="3" name="TextBox 2"/>
          <p:cNvSpPr txBox="1"/>
          <p:nvPr/>
        </p:nvSpPr>
        <p:spPr>
          <a:xfrm>
            <a:off x="1258993" y="1394616"/>
            <a:ext cx="9460142" cy="3184762"/>
          </a:xfrm>
          <a:prstGeom prst="rect">
            <a:avLst/>
          </a:prstGeom>
          <a:solidFill>
            <a:schemeClr val="bg1"/>
          </a:solidFill>
        </p:spPr>
        <p:txBody>
          <a:bodyPr wrap="square" rtlCol="0">
            <a:spAutoFit/>
          </a:bodyPr>
          <a:lstStyle/>
          <a:p>
            <a:endParaRPr lang="en-US" dirty="0"/>
          </a:p>
        </p:txBody>
      </p:sp>
      <p:grpSp>
        <p:nvGrpSpPr>
          <p:cNvPr id="10" name="Group 9"/>
          <p:cNvGrpSpPr/>
          <p:nvPr/>
        </p:nvGrpSpPr>
        <p:grpSpPr>
          <a:xfrm>
            <a:off x="2409568" y="1472838"/>
            <a:ext cx="6811064" cy="2837598"/>
            <a:chOff x="2802497" y="1575530"/>
            <a:chExt cx="5874437" cy="2656684"/>
          </a:xfrm>
        </p:grpSpPr>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20802456">
              <a:off x="2802497" y="1575530"/>
              <a:ext cx="5874437" cy="2656684"/>
            </a:xfrm>
            <a:prstGeom prst="rect">
              <a:avLst/>
            </a:prstGeom>
          </p:spPr>
        </p:pic>
        <p:sp>
          <p:nvSpPr>
            <p:cNvPr id="8" name="TextBox 7"/>
            <p:cNvSpPr txBox="1"/>
            <p:nvPr/>
          </p:nvSpPr>
          <p:spPr>
            <a:xfrm rot="21152189">
              <a:off x="8141977" y="2771765"/>
              <a:ext cx="457200" cy="707886"/>
            </a:xfrm>
            <a:prstGeom prst="rect">
              <a:avLst/>
            </a:prstGeom>
            <a:noFill/>
          </p:spPr>
          <p:txBody>
            <a:bodyPr wrap="square" rtlCol="0">
              <a:spAutoFit/>
            </a:bodyPr>
            <a:lstStyle/>
            <a:p>
              <a:r>
                <a:rPr lang="en-US" sz="4000" b="1" dirty="0" smtClean="0">
                  <a:latin typeface="Daniel" charset="0"/>
                  <a:ea typeface="Daniel" charset="0"/>
                  <a:cs typeface="Daniel" charset="0"/>
                </a:rPr>
                <a:t>!</a:t>
              </a:r>
              <a:endParaRPr lang="en-US" sz="4000" b="1" dirty="0">
                <a:latin typeface="Daniel" charset="0"/>
                <a:ea typeface="Daniel" charset="0"/>
                <a:cs typeface="Daniel" charset="0"/>
              </a:endParaRPr>
            </a:p>
          </p:txBody>
        </p:sp>
      </p:grpSp>
      <p:pic>
        <p:nvPicPr>
          <p:cNvPr id="11" name="Picture 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03453" y="6423932"/>
            <a:ext cx="1436558" cy="434068"/>
          </a:xfrm>
          <a:prstGeom prst="rect">
            <a:avLst/>
          </a:prstGeom>
        </p:spPr>
      </p:pic>
    </p:spTree>
    <p:extLst>
      <p:ext uri="{BB962C8B-B14F-4D97-AF65-F5344CB8AC3E}">
        <p14:creationId xmlns:p14="http://schemas.microsoft.com/office/powerpoint/2010/main" val="11568861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16123" y="986194"/>
            <a:ext cx="8755427" cy="706964"/>
          </a:xfrm>
        </p:spPr>
        <p:txBody>
          <a:bodyPr/>
          <a:lstStyle/>
          <a:p>
            <a:pPr algn="ctr"/>
            <a:r>
              <a:rPr lang="en-US" dirty="0"/>
              <a:t>Why Do Effective Written  Comments Matter? </a:t>
            </a:r>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183836" y="2623079"/>
            <a:ext cx="7620000" cy="3302000"/>
          </a:xfrm>
        </p:spPr>
      </p:pic>
      <p:sp>
        <p:nvSpPr>
          <p:cNvPr id="5" name="TextBox 4"/>
          <p:cNvSpPr txBox="1"/>
          <p:nvPr/>
        </p:nvSpPr>
        <p:spPr>
          <a:xfrm>
            <a:off x="6214152" y="5931272"/>
            <a:ext cx="3557390" cy="276999"/>
          </a:xfrm>
          <a:prstGeom prst="rect">
            <a:avLst/>
          </a:prstGeom>
          <a:noFill/>
        </p:spPr>
        <p:txBody>
          <a:bodyPr wrap="square" rtlCol="0">
            <a:spAutoFit/>
          </a:bodyPr>
          <a:lstStyle/>
          <a:p>
            <a:r>
              <a:rPr lang="en-US" sz="1200" dirty="0"/>
              <a:t>“Piled Higher and Deeper” by George Cham</a:t>
            </a:r>
          </a:p>
        </p:txBody>
      </p:sp>
      <p:sp>
        <p:nvSpPr>
          <p:cNvPr id="6" name="TextBox 5"/>
          <p:cNvSpPr txBox="1"/>
          <p:nvPr/>
        </p:nvSpPr>
        <p:spPr>
          <a:xfrm rot="20326395">
            <a:off x="2127451" y="3843193"/>
            <a:ext cx="7765066" cy="861774"/>
          </a:xfrm>
          <a:prstGeom prst="rect">
            <a:avLst/>
          </a:prstGeom>
          <a:solidFill>
            <a:schemeClr val="bg1">
              <a:lumMod val="85000"/>
            </a:schemeClr>
          </a:solidFill>
        </p:spPr>
        <p:txBody>
          <a:bodyPr wrap="square" rtlCol="0">
            <a:spAutoFit/>
          </a:bodyPr>
          <a:lstStyle/>
          <a:p>
            <a:pPr algn="ctr"/>
            <a:r>
              <a:rPr lang="en-US" sz="5000" b="1" dirty="0">
                <a:solidFill>
                  <a:schemeClr val="accent6">
                    <a:lumMod val="50000"/>
                  </a:schemeClr>
                </a:solidFill>
              </a:rPr>
              <a:t>INEFFECTIVE FEEDBACK</a:t>
            </a:r>
          </a:p>
        </p:txBody>
      </p:sp>
    </p:spTree>
    <p:extLst>
      <p:ext uri="{BB962C8B-B14F-4D97-AF65-F5344CB8AC3E}">
        <p14:creationId xmlns:p14="http://schemas.microsoft.com/office/powerpoint/2010/main" val="14305579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9041232" cy="706964"/>
          </a:xfrm>
        </p:spPr>
        <p:txBody>
          <a:bodyPr/>
          <a:lstStyle/>
          <a:p>
            <a:r>
              <a:rPr lang="en-US" dirty="0"/>
              <a:t>Elements of Effective Written Feedback</a:t>
            </a:r>
          </a:p>
        </p:txBody>
      </p:sp>
      <p:sp>
        <p:nvSpPr>
          <p:cNvPr id="3" name="Content Placeholder 2"/>
          <p:cNvSpPr>
            <a:spLocks noGrp="1"/>
          </p:cNvSpPr>
          <p:nvPr>
            <p:ph idx="1"/>
          </p:nvPr>
        </p:nvSpPr>
        <p:spPr>
          <a:xfrm>
            <a:off x="883105" y="2494984"/>
            <a:ext cx="10534538" cy="3416300"/>
          </a:xfrm>
        </p:spPr>
        <p:txBody>
          <a:bodyPr/>
          <a:lstStyle/>
          <a:p>
            <a:r>
              <a:rPr lang="en-US" dirty="0"/>
              <a:t>Be Respectful</a:t>
            </a:r>
          </a:p>
          <a:p>
            <a:r>
              <a:rPr lang="en-US" dirty="0"/>
              <a:t>Provide positive and constructive feedback</a:t>
            </a:r>
          </a:p>
          <a:p>
            <a:r>
              <a:rPr lang="en-US" dirty="0"/>
              <a:t>Base feedback on your own perspective because it may be different than someone else’s </a:t>
            </a:r>
          </a:p>
        </p:txBody>
      </p:sp>
      <p:grpSp>
        <p:nvGrpSpPr>
          <p:cNvPr id="9" name="Group 8"/>
          <p:cNvGrpSpPr/>
          <p:nvPr/>
        </p:nvGrpSpPr>
        <p:grpSpPr>
          <a:xfrm>
            <a:off x="1154954" y="3880679"/>
            <a:ext cx="4123098" cy="2332295"/>
            <a:chOff x="1352376" y="4018468"/>
            <a:chExt cx="4123098" cy="2332295"/>
          </a:xfrm>
        </p:grpSpPr>
        <p:sp>
          <p:nvSpPr>
            <p:cNvPr id="4" name="Rectangular Callout 3"/>
            <p:cNvSpPr/>
            <p:nvPr/>
          </p:nvSpPr>
          <p:spPr>
            <a:xfrm>
              <a:off x="1352376" y="4387800"/>
              <a:ext cx="4123098" cy="1962963"/>
            </a:xfrm>
            <a:prstGeom prst="wedgeRectCallout">
              <a:avLst>
                <a:gd name="adj1" fmla="val -37633"/>
                <a:gd name="adj2" fmla="val 69223"/>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CA" dirty="0"/>
                <a:t>There were way too many</a:t>
              </a:r>
              <a:br>
                <a:rPr lang="en-CA" dirty="0"/>
              </a:br>
              <a:r>
                <a:rPr lang="en-CA" dirty="0"/>
                <a:t> readings in this </a:t>
              </a:r>
              <a:r>
                <a:rPr lang="en-CA" dirty="0" smtClean="0"/>
                <a:t>class.</a:t>
              </a:r>
              <a:endParaRPr lang="en-CA" dirty="0"/>
            </a:p>
          </p:txBody>
        </p:sp>
        <p:sp>
          <p:nvSpPr>
            <p:cNvPr id="6" name="TextBox 5"/>
            <p:cNvSpPr txBox="1"/>
            <p:nvPr/>
          </p:nvSpPr>
          <p:spPr>
            <a:xfrm>
              <a:off x="2325428" y="4018468"/>
              <a:ext cx="1797671" cy="369332"/>
            </a:xfrm>
            <a:prstGeom prst="rect">
              <a:avLst/>
            </a:prstGeom>
            <a:noFill/>
          </p:spPr>
          <p:txBody>
            <a:bodyPr wrap="square" rtlCol="0">
              <a:spAutoFit/>
            </a:bodyPr>
            <a:lstStyle/>
            <a:p>
              <a:pPr algn="ctr"/>
              <a:r>
                <a:rPr lang="en-CA" b="1" dirty="0"/>
                <a:t>Instead</a:t>
              </a:r>
              <a:r>
                <a:rPr lang="en-CA" dirty="0"/>
                <a:t> </a:t>
              </a:r>
              <a:r>
                <a:rPr lang="en-CA" b="1" dirty="0"/>
                <a:t>of</a:t>
              </a:r>
              <a:r>
                <a:rPr lang="en-CA" dirty="0"/>
                <a:t>….</a:t>
              </a:r>
            </a:p>
          </p:txBody>
        </p:sp>
      </p:grpSp>
      <p:grpSp>
        <p:nvGrpSpPr>
          <p:cNvPr id="10" name="Group 9"/>
          <p:cNvGrpSpPr/>
          <p:nvPr/>
        </p:nvGrpSpPr>
        <p:grpSpPr>
          <a:xfrm>
            <a:off x="5986738" y="3880679"/>
            <a:ext cx="5079656" cy="2496196"/>
            <a:chOff x="5986738" y="4018468"/>
            <a:chExt cx="5079656" cy="2496196"/>
          </a:xfrm>
        </p:grpSpPr>
        <p:sp>
          <p:nvSpPr>
            <p:cNvPr id="5" name="Oval Callout 4"/>
            <p:cNvSpPr/>
            <p:nvPr/>
          </p:nvSpPr>
          <p:spPr>
            <a:xfrm>
              <a:off x="5986738" y="4387800"/>
              <a:ext cx="5079656" cy="2126864"/>
            </a:xfrm>
            <a:prstGeom prst="wedgeEllipseCallout">
              <a:avLst>
                <a:gd name="adj1" fmla="val 34981"/>
                <a:gd name="adj2" fmla="val 60173"/>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CA" dirty="0"/>
                <a:t>I was often unable to find time to complete all of the course work because it took me about six hours a week to complete the </a:t>
              </a:r>
              <a:r>
                <a:rPr lang="en-CA" dirty="0" smtClean="0"/>
                <a:t>readings.</a:t>
              </a:r>
              <a:endParaRPr lang="en-CA" dirty="0"/>
            </a:p>
          </p:txBody>
        </p:sp>
        <p:sp>
          <p:nvSpPr>
            <p:cNvPr id="7" name="TextBox 6"/>
            <p:cNvSpPr txBox="1"/>
            <p:nvPr/>
          </p:nvSpPr>
          <p:spPr>
            <a:xfrm>
              <a:off x="7903825" y="4018468"/>
              <a:ext cx="1797671" cy="369332"/>
            </a:xfrm>
            <a:prstGeom prst="rect">
              <a:avLst/>
            </a:prstGeom>
            <a:noFill/>
          </p:spPr>
          <p:txBody>
            <a:bodyPr wrap="square" rtlCol="0">
              <a:spAutoFit/>
            </a:bodyPr>
            <a:lstStyle/>
            <a:p>
              <a:pPr algn="ctr"/>
              <a:r>
                <a:rPr lang="en-CA" b="1" dirty="0"/>
                <a:t>Try…</a:t>
              </a:r>
              <a:r>
                <a:rPr lang="en-CA" dirty="0"/>
                <a:t>.</a:t>
              </a:r>
            </a:p>
          </p:txBody>
        </p:sp>
      </p:grpSp>
    </p:spTree>
    <p:extLst>
      <p:ext uri="{BB962C8B-B14F-4D97-AF65-F5344CB8AC3E}">
        <p14:creationId xmlns:p14="http://schemas.microsoft.com/office/powerpoint/2010/main" val="5301608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ppt_x"/>
                                          </p:val>
                                        </p:tav>
                                        <p:tav tm="100000">
                                          <p:val>
                                            <p:strVal val="#ppt_x"/>
                                          </p:val>
                                        </p:tav>
                                      </p:tavLst>
                                    </p:anim>
                                    <p:anim calcmode="lin" valueType="num">
                                      <p:cBhvr additive="base">
                                        <p:cTn id="2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0"/>
                                        </p:tgtEl>
                                        <p:attrNameLst>
                                          <p:attrName>style.visibility</p:attrName>
                                        </p:attrNameLst>
                                      </p:cBhvr>
                                      <p:to>
                                        <p:strVal val="visible"/>
                                      </p:to>
                                    </p:set>
                                    <p:anim calcmode="lin" valueType="num">
                                      <p:cBhvr additive="base">
                                        <p:cTn id="25" dur="500" fill="hold"/>
                                        <p:tgtEl>
                                          <p:spTgt spid="10"/>
                                        </p:tgtEl>
                                        <p:attrNameLst>
                                          <p:attrName>ppt_x</p:attrName>
                                        </p:attrNameLst>
                                      </p:cBhvr>
                                      <p:tavLst>
                                        <p:tav tm="0">
                                          <p:val>
                                            <p:strVal val="#ppt_x"/>
                                          </p:val>
                                        </p:tav>
                                        <p:tav tm="100000">
                                          <p:val>
                                            <p:strVal val="#ppt_x"/>
                                          </p:val>
                                        </p:tav>
                                      </p:tavLst>
                                    </p:anim>
                                    <p:anim calcmode="lin" valueType="num">
                                      <p:cBhvr additive="base">
                                        <p:cTn id="26"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dirty="0"/>
              <a:t>Elements of Effective Feedback </a:t>
            </a:r>
          </a:p>
        </p:txBody>
      </p:sp>
      <p:sp>
        <p:nvSpPr>
          <p:cNvPr id="3" name="Content Placeholder 2"/>
          <p:cNvSpPr>
            <a:spLocks noGrp="1"/>
          </p:cNvSpPr>
          <p:nvPr>
            <p:ph idx="1"/>
          </p:nvPr>
        </p:nvSpPr>
        <p:spPr/>
        <p:txBody>
          <a:bodyPr/>
          <a:lstStyle/>
          <a:p>
            <a:r>
              <a:rPr lang="en-US" dirty="0"/>
              <a:t>Give examples</a:t>
            </a:r>
          </a:p>
          <a:p>
            <a:endParaRPr lang="en-CA" dirty="0"/>
          </a:p>
        </p:txBody>
      </p:sp>
      <p:grpSp>
        <p:nvGrpSpPr>
          <p:cNvPr id="9" name="Group 8"/>
          <p:cNvGrpSpPr/>
          <p:nvPr/>
        </p:nvGrpSpPr>
        <p:grpSpPr>
          <a:xfrm>
            <a:off x="1154954" y="3324368"/>
            <a:ext cx="4123098" cy="2332295"/>
            <a:chOff x="1154954" y="3139702"/>
            <a:chExt cx="4123098" cy="2332295"/>
          </a:xfrm>
        </p:grpSpPr>
        <p:sp>
          <p:nvSpPr>
            <p:cNvPr id="5" name="Rectangular Callout 4"/>
            <p:cNvSpPr/>
            <p:nvPr/>
          </p:nvSpPr>
          <p:spPr>
            <a:xfrm>
              <a:off x="1154954" y="3509034"/>
              <a:ext cx="4123098" cy="1962963"/>
            </a:xfrm>
            <a:prstGeom prst="wedgeRectCallout">
              <a:avLst>
                <a:gd name="adj1" fmla="val -37233"/>
                <a:gd name="adj2" fmla="val 75105"/>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CA" dirty="0"/>
                <a:t>Love this instructor’s sense of humour!</a:t>
              </a:r>
            </a:p>
          </p:txBody>
        </p:sp>
        <p:sp>
          <p:nvSpPr>
            <p:cNvPr id="7" name="TextBox 6"/>
            <p:cNvSpPr txBox="1"/>
            <p:nvPr/>
          </p:nvSpPr>
          <p:spPr>
            <a:xfrm>
              <a:off x="2128006" y="3139702"/>
              <a:ext cx="1797671" cy="369332"/>
            </a:xfrm>
            <a:prstGeom prst="rect">
              <a:avLst/>
            </a:prstGeom>
            <a:noFill/>
          </p:spPr>
          <p:txBody>
            <a:bodyPr wrap="square" rtlCol="0">
              <a:spAutoFit/>
            </a:bodyPr>
            <a:lstStyle/>
            <a:p>
              <a:pPr algn="ctr"/>
              <a:r>
                <a:rPr lang="en-CA" b="1" dirty="0"/>
                <a:t>Instead</a:t>
              </a:r>
              <a:r>
                <a:rPr lang="en-CA" dirty="0"/>
                <a:t> </a:t>
              </a:r>
              <a:r>
                <a:rPr lang="en-CA" b="1" dirty="0"/>
                <a:t>of</a:t>
              </a:r>
              <a:r>
                <a:rPr lang="en-CA" dirty="0"/>
                <a:t>….</a:t>
              </a:r>
            </a:p>
          </p:txBody>
        </p:sp>
      </p:grpSp>
      <p:grpSp>
        <p:nvGrpSpPr>
          <p:cNvPr id="10" name="Group 9"/>
          <p:cNvGrpSpPr/>
          <p:nvPr/>
        </p:nvGrpSpPr>
        <p:grpSpPr>
          <a:xfrm>
            <a:off x="5857030" y="3324368"/>
            <a:ext cx="5096635" cy="2496196"/>
            <a:chOff x="5772337" y="3139702"/>
            <a:chExt cx="5096635" cy="2496196"/>
          </a:xfrm>
        </p:grpSpPr>
        <p:sp>
          <p:nvSpPr>
            <p:cNvPr id="6" name="Oval Callout 5"/>
            <p:cNvSpPr/>
            <p:nvPr/>
          </p:nvSpPr>
          <p:spPr>
            <a:xfrm>
              <a:off x="5772337" y="3509034"/>
              <a:ext cx="5096635" cy="2126864"/>
            </a:xfrm>
            <a:prstGeom prst="wedgeEllipseCallout">
              <a:avLst>
                <a:gd name="adj1" fmla="val 34637"/>
                <a:gd name="adj2" fmla="val 64827"/>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CA" dirty="0"/>
                <a:t>I found the instructor’s sense of humour really engaging. The cartoons attached to the lecture slides helped me to remember different </a:t>
              </a:r>
              <a:r>
                <a:rPr lang="en-CA" dirty="0" smtClean="0"/>
                <a:t>concepts.</a:t>
              </a:r>
              <a:endParaRPr lang="en-CA" dirty="0"/>
            </a:p>
          </p:txBody>
        </p:sp>
        <p:sp>
          <p:nvSpPr>
            <p:cNvPr id="8" name="TextBox 7"/>
            <p:cNvSpPr txBox="1"/>
            <p:nvPr/>
          </p:nvSpPr>
          <p:spPr>
            <a:xfrm>
              <a:off x="7706403" y="3139702"/>
              <a:ext cx="1797671" cy="369332"/>
            </a:xfrm>
            <a:prstGeom prst="rect">
              <a:avLst/>
            </a:prstGeom>
            <a:noFill/>
          </p:spPr>
          <p:txBody>
            <a:bodyPr wrap="square" rtlCol="0">
              <a:spAutoFit/>
            </a:bodyPr>
            <a:lstStyle/>
            <a:p>
              <a:pPr algn="ctr"/>
              <a:r>
                <a:rPr lang="en-CA" b="1" dirty="0"/>
                <a:t>Try…</a:t>
              </a:r>
              <a:r>
                <a:rPr lang="en-CA" dirty="0"/>
                <a:t>.</a:t>
              </a:r>
            </a:p>
          </p:txBody>
        </p:sp>
      </p:grpSp>
    </p:spTree>
    <p:extLst>
      <p:ext uri="{BB962C8B-B14F-4D97-AF65-F5344CB8AC3E}">
        <p14:creationId xmlns:p14="http://schemas.microsoft.com/office/powerpoint/2010/main" val="40736134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500" fill="hold"/>
                                        <p:tgtEl>
                                          <p:spTgt spid="10"/>
                                        </p:tgtEl>
                                        <p:attrNameLst>
                                          <p:attrName>ppt_x</p:attrName>
                                        </p:attrNameLst>
                                      </p:cBhvr>
                                      <p:tavLst>
                                        <p:tav tm="0">
                                          <p:val>
                                            <p:strVal val="#ppt_x"/>
                                          </p:val>
                                        </p:tav>
                                        <p:tav tm="100000">
                                          <p:val>
                                            <p:strVal val="#ppt_x"/>
                                          </p:val>
                                        </p:tav>
                                      </p:tavLst>
                                    </p:anim>
                                    <p:anim calcmode="lin" valueType="num">
                                      <p:cBhvr additive="base">
                                        <p:cTn id="1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dirty="0"/>
              <a:t>Elements of Effective Feedback</a:t>
            </a:r>
          </a:p>
        </p:txBody>
      </p:sp>
      <p:sp>
        <p:nvSpPr>
          <p:cNvPr id="3" name="Content Placeholder 2"/>
          <p:cNvSpPr>
            <a:spLocks noGrp="1"/>
          </p:cNvSpPr>
          <p:nvPr>
            <p:ph idx="1"/>
          </p:nvPr>
        </p:nvSpPr>
        <p:spPr>
          <a:xfrm>
            <a:off x="1154954" y="2455041"/>
            <a:ext cx="8825659" cy="3416300"/>
          </a:xfrm>
        </p:spPr>
        <p:txBody>
          <a:bodyPr/>
          <a:lstStyle/>
          <a:p>
            <a:r>
              <a:rPr lang="en-US" dirty="0"/>
              <a:t>Explain how the instructor’s choices affected your learning experience</a:t>
            </a:r>
            <a:endParaRPr lang="en-CA" dirty="0"/>
          </a:p>
        </p:txBody>
      </p:sp>
      <p:grpSp>
        <p:nvGrpSpPr>
          <p:cNvPr id="9" name="Group 8"/>
          <p:cNvGrpSpPr/>
          <p:nvPr/>
        </p:nvGrpSpPr>
        <p:grpSpPr>
          <a:xfrm>
            <a:off x="1154954" y="3041033"/>
            <a:ext cx="4123098" cy="2933379"/>
            <a:chOff x="1352376" y="3244233"/>
            <a:chExt cx="4123098" cy="2933379"/>
          </a:xfrm>
        </p:grpSpPr>
        <p:sp>
          <p:nvSpPr>
            <p:cNvPr id="5" name="Rectangular Callout 4"/>
            <p:cNvSpPr/>
            <p:nvPr/>
          </p:nvSpPr>
          <p:spPr>
            <a:xfrm>
              <a:off x="1352376" y="3708750"/>
              <a:ext cx="4123098" cy="2468862"/>
            </a:xfrm>
            <a:prstGeom prst="wedgeRectCallout">
              <a:avLst>
                <a:gd name="adj1" fmla="val -37633"/>
                <a:gd name="adj2" fmla="val 69223"/>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CA" dirty="0"/>
                <a:t>This online course isn’t very well </a:t>
              </a:r>
              <a:r>
                <a:rPr lang="en-CA" dirty="0" smtClean="0"/>
                <a:t>organized.</a:t>
              </a:r>
              <a:endParaRPr lang="en-CA" dirty="0"/>
            </a:p>
          </p:txBody>
        </p:sp>
        <p:sp>
          <p:nvSpPr>
            <p:cNvPr id="7" name="TextBox 6"/>
            <p:cNvSpPr txBox="1"/>
            <p:nvPr/>
          </p:nvSpPr>
          <p:spPr>
            <a:xfrm>
              <a:off x="2325428" y="3244233"/>
              <a:ext cx="1797671" cy="464517"/>
            </a:xfrm>
            <a:prstGeom prst="rect">
              <a:avLst/>
            </a:prstGeom>
            <a:noFill/>
          </p:spPr>
          <p:txBody>
            <a:bodyPr wrap="square" rtlCol="0">
              <a:spAutoFit/>
            </a:bodyPr>
            <a:lstStyle/>
            <a:p>
              <a:pPr algn="ctr"/>
              <a:r>
                <a:rPr lang="en-CA" b="1" dirty="0"/>
                <a:t>Instead</a:t>
              </a:r>
              <a:r>
                <a:rPr lang="en-CA" dirty="0"/>
                <a:t> </a:t>
              </a:r>
              <a:r>
                <a:rPr lang="en-CA" b="1" dirty="0"/>
                <a:t>of</a:t>
              </a:r>
              <a:r>
                <a:rPr lang="en-CA" dirty="0"/>
                <a:t>….</a:t>
              </a:r>
            </a:p>
          </p:txBody>
        </p:sp>
      </p:grpSp>
      <p:grpSp>
        <p:nvGrpSpPr>
          <p:cNvPr id="11" name="Group 10"/>
          <p:cNvGrpSpPr/>
          <p:nvPr/>
        </p:nvGrpSpPr>
        <p:grpSpPr>
          <a:xfrm>
            <a:off x="6062075" y="3041033"/>
            <a:ext cx="5195103" cy="3139521"/>
            <a:chOff x="5876723" y="3244233"/>
            <a:chExt cx="5195103" cy="3139521"/>
          </a:xfrm>
        </p:grpSpPr>
        <p:sp>
          <p:nvSpPr>
            <p:cNvPr id="6" name="Oval Callout 5"/>
            <p:cNvSpPr/>
            <p:nvPr/>
          </p:nvSpPr>
          <p:spPr>
            <a:xfrm>
              <a:off x="5876723" y="3708750"/>
              <a:ext cx="5195103" cy="2675004"/>
            </a:xfrm>
            <a:prstGeom prst="wedgeEllipseCallout">
              <a:avLst>
                <a:gd name="adj1" fmla="val 36749"/>
                <a:gd name="adj2" fmla="val 61070"/>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CA" dirty="0"/>
                <a:t>This online course can be better organized. I submitted some work late because I couldn’t find the due dates or where I should access the necessary course resources for the </a:t>
              </a:r>
              <a:r>
                <a:rPr lang="en-CA" dirty="0" smtClean="0"/>
                <a:t>assignments.</a:t>
              </a:r>
              <a:endParaRPr lang="en-CA" dirty="0"/>
            </a:p>
          </p:txBody>
        </p:sp>
        <p:sp>
          <p:nvSpPr>
            <p:cNvPr id="8" name="TextBox 7"/>
            <p:cNvSpPr txBox="1"/>
            <p:nvPr/>
          </p:nvSpPr>
          <p:spPr>
            <a:xfrm>
              <a:off x="7909258" y="3244233"/>
              <a:ext cx="1797671" cy="464517"/>
            </a:xfrm>
            <a:prstGeom prst="rect">
              <a:avLst/>
            </a:prstGeom>
            <a:noFill/>
          </p:spPr>
          <p:txBody>
            <a:bodyPr wrap="square" rtlCol="0">
              <a:spAutoFit/>
            </a:bodyPr>
            <a:lstStyle/>
            <a:p>
              <a:pPr algn="ctr"/>
              <a:r>
                <a:rPr lang="en-CA" b="1" dirty="0"/>
                <a:t>Try…</a:t>
              </a:r>
              <a:r>
                <a:rPr lang="en-CA" dirty="0"/>
                <a:t>.</a:t>
              </a:r>
            </a:p>
          </p:txBody>
        </p:sp>
      </p:grpSp>
    </p:spTree>
    <p:extLst>
      <p:ext uri="{BB962C8B-B14F-4D97-AF65-F5344CB8AC3E}">
        <p14:creationId xmlns:p14="http://schemas.microsoft.com/office/powerpoint/2010/main" val="9985819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1"/>
                                        </p:tgtEl>
                                        <p:attrNameLst>
                                          <p:attrName>style.visibility</p:attrName>
                                        </p:attrNameLst>
                                      </p:cBhvr>
                                      <p:to>
                                        <p:strVal val="visible"/>
                                      </p:to>
                                    </p:set>
                                    <p:anim calcmode="lin" valueType="num">
                                      <p:cBhvr additive="base">
                                        <p:cTn id="13" dur="500" fill="hold"/>
                                        <p:tgtEl>
                                          <p:spTgt spid="11"/>
                                        </p:tgtEl>
                                        <p:attrNameLst>
                                          <p:attrName>ppt_x</p:attrName>
                                        </p:attrNameLst>
                                      </p:cBhvr>
                                      <p:tavLst>
                                        <p:tav tm="0">
                                          <p:val>
                                            <p:strVal val="#ppt_x"/>
                                          </p:val>
                                        </p:tav>
                                        <p:tav tm="100000">
                                          <p:val>
                                            <p:strVal val="#ppt_x"/>
                                          </p:val>
                                        </p:tav>
                                      </p:tavLst>
                                    </p:anim>
                                    <p:anim calcmode="lin" valueType="num">
                                      <p:cBhvr additive="base">
                                        <p:cTn id="1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dirty="0"/>
              <a:t>Elements of Effective Feedback</a:t>
            </a:r>
          </a:p>
        </p:txBody>
      </p:sp>
      <p:sp>
        <p:nvSpPr>
          <p:cNvPr id="3" name="Content Placeholder 2"/>
          <p:cNvSpPr>
            <a:spLocks noGrp="1"/>
          </p:cNvSpPr>
          <p:nvPr>
            <p:ph idx="1"/>
          </p:nvPr>
        </p:nvSpPr>
        <p:spPr>
          <a:xfrm>
            <a:off x="1352376" y="2476928"/>
            <a:ext cx="8825659" cy="3416300"/>
          </a:xfrm>
        </p:spPr>
        <p:txBody>
          <a:bodyPr/>
          <a:lstStyle/>
          <a:p>
            <a:r>
              <a:rPr lang="en-CA" dirty="0"/>
              <a:t>Make specific suggestions for change</a:t>
            </a:r>
          </a:p>
        </p:txBody>
      </p:sp>
      <p:grpSp>
        <p:nvGrpSpPr>
          <p:cNvPr id="9" name="Group 8"/>
          <p:cNvGrpSpPr/>
          <p:nvPr/>
        </p:nvGrpSpPr>
        <p:grpSpPr>
          <a:xfrm>
            <a:off x="1321132" y="2974226"/>
            <a:ext cx="4123098" cy="3189008"/>
            <a:chOff x="1352376" y="3244233"/>
            <a:chExt cx="4123098" cy="2933379"/>
          </a:xfrm>
        </p:grpSpPr>
        <p:sp>
          <p:nvSpPr>
            <p:cNvPr id="5" name="Rectangular Callout 4"/>
            <p:cNvSpPr/>
            <p:nvPr/>
          </p:nvSpPr>
          <p:spPr>
            <a:xfrm>
              <a:off x="1352376" y="3708750"/>
              <a:ext cx="4123098" cy="2468862"/>
            </a:xfrm>
            <a:prstGeom prst="wedgeRectCallout">
              <a:avLst>
                <a:gd name="adj1" fmla="val -33633"/>
                <a:gd name="adj2" fmla="val 62463"/>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CA" dirty="0"/>
                <a:t>Some assignments need to be </a:t>
              </a:r>
              <a:r>
                <a:rPr lang="en-CA" dirty="0" smtClean="0"/>
                <a:t>dropped.</a:t>
              </a:r>
              <a:endParaRPr lang="en-CA" dirty="0"/>
            </a:p>
          </p:txBody>
        </p:sp>
        <p:sp>
          <p:nvSpPr>
            <p:cNvPr id="7" name="TextBox 6"/>
            <p:cNvSpPr txBox="1"/>
            <p:nvPr/>
          </p:nvSpPr>
          <p:spPr>
            <a:xfrm>
              <a:off x="2325428" y="3244233"/>
              <a:ext cx="1797671" cy="464517"/>
            </a:xfrm>
            <a:prstGeom prst="rect">
              <a:avLst/>
            </a:prstGeom>
            <a:noFill/>
          </p:spPr>
          <p:txBody>
            <a:bodyPr wrap="square" rtlCol="0">
              <a:spAutoFit/>
            </a:bodyPr>
            <a:lstStyle/>
            <a:p>
              <a:pPr algn="ctr"/>
              <a:r>
                <a:rPr lang="en-CA" b="1" dirty="0"/>
                <a:t>Instead</a:t>
              </a:r>
              <a:r>
                <a:rPr lang="en-CA" dirty="0"/>
                <a:t> </a:t>
              </a:r>
              <a:r>
                <a:rPr lang="en-CA" b="1" dirty="0"/>
                <a:t>of</a:t>
              </a:r>
              <a:r>
                <a:rPr lang="en-CA" dirty="0"/>
                <a:t>….</a:t>
              </a:r>
            </a:p>
          </p:txBody>
        </p:sp>
      </p:grpSp>
      <p:grpSp>
        <p:nvGrpSpPr>
          <p:cNvPr id="10" name="Group 9"/>
          <p:cNvGrpSpPr/>
          <p:nvPr/>
        </p:nvGrpSpPr>
        <p:grpSpPr>
          <a:xfrm>
            <a:off x="5980670" y="2850808"/>
            <a:ext cx="5217769" cy="3448470"/>
            <a:chOff x="5980670" y="2992708"/>
            <a:chExt cx="5217769" cy="3120553"/>
          </a:xfrm>
        </p:grpSpPr>
        <p:sp>
          <p:nvSpPr>
            <p:cNvPr id="6" name="Oval Callout 5"/>
            <p:cNvSpPr/>
            <p:nvPr/>
          </p:nvSpPr>
          <p:spPr>
            <a:xfrm>
              <a:off x="5980670" y="3438257"/>
              <a:ext cx="5217769" cy="2675004"/>
            </a:xfrm>
            <a:prstGeom prst="wedgeEllipseCallout">
              <a:avLst>
                <a:gd name="adj1" fmla="val 34368"/>
                <a:gd name="adj2" fmla="val 58310"/>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CA" dirty="0"/>
                <a:t>I really like the weekly journal reflections and think they’re important, but trying to finish a reflection when a second, major assignment was due was really stressful. Maybe there could be no journals on weeks with these larger </a:t>
              </a:r>
              <a:r>
                <a:rPr lang="en-CA" dirty="0" smtClean="0"/>
                <a:t>assignments.</a:t>
              </a:r>
              <a:endParaRPr lang="en-CA" dirty="0"/>
            </a:p>
          </p:txBody>
        </p:sp>
        <p:sp>
          <p:nvSpPr>
            <p:cNvPr id="8" name="TextBox 7"/>
            <p:cNvSpPr txBox="1"/>
            <p:nvPr/>
          </p:nvSpPr>
          <p:spPr>
            <a:xfrm>
              <a:off x="7879112" y="2992708"/>
              <a:ext cx="1797671" cy="464517"/>
            </a:xfrm>
            <a:prstGeom prst="rect">
              <a:avLst/>
            </a:prstGeom>
            <a:noFill/>
          </p:spPr>
          <p:txBody>
            <a:bodyPr wrap="square" rtlCol="0">
              <a:spAutoFit/>
            </a:bodyPr>
            <a:lstStyle/>
            <a:p>
              <a:pPr algn="ctr"/>
              <a:r>
                <a:rPr lang="en-CA" b="1" dirty="0"/>
                <a:t>Try…</a:t>
              </a:r>
              <a:r>
                <a:rPr lang="en-CA" dirty="0"/>
                <a:t>.</a:t>
              </a:r>
            </a:p>
          </p:txBody>
        </p:sp>
      </p:grpSp>
    </p:spTree>
    <p:extLst>
      <p:ext uri="{BB962C8B-B14F-4D97-AF65-F5344CB8AC3E}">
        <p14:creationId xmlns:p14="http://schemas.microsoft.com/office/powerpoint/2010/main" val="29380959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500" fill="hold"/>
                                        <p:tgtEl>
                                          <p:spTgt spid="10"/>
                                        </p:tgtEl>
                                        <p:attrNameLst>
                                          <p:attrName>ppt_x</p:attrName>
                                        </p:attrNameLst>
                                      </p:cBhvr>
                                      <p:tavLst>
                                        <p:tav tm="0">
                                          <p:val>
                                            <p:strVal val="#ppt_x"/>
                                          </p:val>
                                        </p:tav>
                                        <p:tav tm="100000">
                                          <p:val>
                                            <p:strVal val="#ppt_x"/>
                                          </p:val>
                                        </p:tav>
                                      </p:tavLst>
                                    </p:anim>
                                    <p:anim calcmode="lin" valueType="num">
                                      <p:cBhvr additive="base">
                                        <p:cTn id="1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Remember: </a:t>
            </a:r>
          </a:p>
        </p:txBody>
      </p:sp>
      <p:sp>
        <p:nvSpPr>
          <p:cNvPr id="3" name="Content Placeholder 2"/>
          <p:cNvSpPr>
            <a:spLocks noGrp="1"/>
          </p:cNvSpPr>
          <p:nvPr>
            <p:ph idx="1"/>
          </p:nvPr>
        </p:nvSpPr>
        <p:spPr>
          <a:xfrm>
            <a:off x="1154954" y="2603500"/>
            <a:ext cx="10744603" cy="3416300"/>
          </a:xfrm>
        </p:spPr>
        <p:txBody>
          <a:bodyPr/>
          <a:lstStyle/>
          <a:p>
            <a:r>
              <a:rPr lang="en-US" sz="2400" dirty="0"/>
              <a:t>Be Respectful</a:t>
            </a:r>
          </a:p>
          <a:p>
            <a:r>
              <a:rPr lang="en-US" sz="2400" dirty="0"/>
              <a:t>Provide positive </a:t>
            </a:r>
            <a:r>
              <a:rPr lang="en-US" sz="2400" i="1" dirty="0"/>
              <a:t>and</a:t>
            </a:r>
            <a:r>
              <a:rPr lang="en-US" sz="2400" dirty="0"/>
              <a:t> constructive feedback</a:t>
            </a:r>
          </a:p>
          <a:p>
            <a:r>
              <a:rPr lang="en-US" sz="2400" dirty="0"/>
              <a:t>Base feedback on your own perspective </a:t>
            </a:r>
          </a:p>
          <a:p>
            <a:r>
              <a:rPr lang="en-US" sz="2400" dirty="0"/>
              <a:t>Give examples</a:t>
            </a:r>
          </a:p>
          <a:p>
            <a:r>
              <a:rPr lang="en-US" sz="2400" dirty="0"/>
              <a:t>Explain how the instructor’s choices affected your learning experience</a:t>
            </a:r>
          </a:p>
          <a:p>
            <a:r>
              <a:rPr lang="en-CA" sz="2400" dirty="0"/>
              <a:t>Make specific suggestions for change</a:t>
            </a:r>
          </a:p>
          <a:p>
            <a:endParaRPr lang="en-US" dirty="0"/>
          </a:p>
          <a:p>
            <a:endParaRPr lang="en-US" dirty="0"/>
          </a:p>
          <a:p>
            <a:endParaRPr lang="en-CA" dirty="0"/>
          </a:p>
        </p:txBody>
      </p:sp>
    </p:spTree>
    <p:extLst>
      <p:ext uri="{BB962C8B-B14F-4D97-AF65-F5344CB8AC3E}">
        <p14:creationId xmlns:p14="http://schemas.microsoft.com/office/powerpoint/2010/main" val="20012690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914744" y="4901898"/>
            <a:ext cx="10386979" cy="1200329"/>
          </a:xfrm>
          <a:prstGeom prst="rect">
            <a:avLst/>
          </a:prstGeom>
          <a:noFill/>
        </p:spPr>
        <p:txBody>
          <a:bodyPr wrap="square" rtlCol="0">
            <a:spAutoFit/>
          </a:bodyPr>
          <a:lstStyle/>
          <a:p>
            <a:pPr algn="ctr"/>
            <a:r>
              <a:rPr lang="en-CA" sz="3600" dirty="0">
                <a:solidFill>
                  <a:schemeClr val="bg1"/>
                </a:solidFill>
              </a:rPr>
              <a:t>For more information visit: www.YourFeedback.uwo.ca</a:t>
            </a:r>
          </a:p>
        </p:txBody>
      </p:sp>
      <p:sp>
        <p:nvSpPr>
          <p:cNvPr id="10" name="TextBox 9"/>
          <p:cNvSpPr txBox="1"/>
          <p:nvPr/>
        </p:nvSpPr>
        <p:spPr>
          <a:xfrm>
            <a:off x="914744" y="1101408"/>
            <a:ext cx="9461500" cy="3505200"/>
          </a:xfrm>
          <a:prstGeom prst="rect">
            <a:avLst/>
          </a:prstGeom>
          <a:solidFill>
            <a:schemeClr val="bg1"/>
          </a:solidFill>
        </p:spPr>
        <p:txBody>
          <a:bodyPr wrap="square" rtlCol="0">
            <a:spAutoFit/>
          </a:bodyPr>
          <a:lstStyle/>
          <a:p>
            <a:endParaRPr lang="en-US" dirty="0"/>
          </a:p>
        </p:txBody>
      </p:sp>
      <p:sp>
        <p:nvSpPr>
          <p:cNvPr id="8" name="TextBox 7"/>
          <p:cNvSpPr txBox="1"/>
          <p:nvPr/>
        </p:nvSpPr>
        <p:spPr>
          <a:xfrm>
            <a:off x="3385628" y="3037733"/>
            <a:ext cx="4519731" cy="1323439"/>
          </a:xfrm>
          <a:prstGeom prst="rect">
            <a:avLst/>
          </a:prstGeom>
          <a:noFill/>
        </p:spPr>
        <p:txBody>
          <a:bodyPr wrap="square" rtlCol="0">
            <a:spAutoFit/>
          </a:bodyPr>
          <a:lstStyle/>
          <a:p>
            <a:endParaRPr lang="en-US" sz="7800" spc="400" dirty="0">
              <a:latin typeface="Calibri" charset="0"/>
              <a:ea typeface="Calibri" charset="0"/>
              <a:cs typeface="Calibri" charset="0"/>
            </a:endParaRPr>
          </a:p>
        </p:txBody>
      </p:sp>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20802456">
            <a:off x="1667232" y="1028844"/>
            <a:ext cx="8101989" cy="3375418"/>
          </a:xfrm>
          <a:prstGeom prst="rect">
            <a:avLst/>
          </a:prstGeom>
        </p:spPr>
      </p:pic>
      <p:sp>
        <p:nvSpPr>
          <p:cNvPr id="12" name="TextBox 11"/>
          <p:cNvSpPr txBox="1"/>
          <p:nvPr/>
        </p:nvSpPr>
        <p:spPr>
          <a:xfrm rot="21152189">
            <a:off x="9093721" y="2647710"/>
            <a:ext cx="620959" cy="707886"/>
          </a:xfrm>
          <a:prstGeom prst="rect">
            <a:avLst/>
          </a:prstGeom>
          <a:noFill/>
        </p:spPr>
        <p:txBody>
          <a:bodyPr wrap="square" rtlCol="0">
            <a:spAutoFit/>
          </a:bodyPr>
          <a:lstStyle/>
          <a:p>
            <a:r>
              <a:rPr lang="en-US" sz="4000" b="1" dirty="0" smtClean="0">
                <a:latin typeface="Daniel" charset="0"/>
                <a:ea typeface="Daniel" charset="0"/>
                <a:cs typeface="Daniel" charset="0"/>
              </a:rPr>
              <a:t>!</a:t>
            </a:r>
            <a:endParaRPr lang="en-US" sz="4000" b="1" dirty="0">
              <a:latin typeface="Daniel" charset="0"/>
              <a:ea typeface="Daniel" charset="0"/>
              <a:cs typeface="Daniel" charset="0"/>
            </a:endParaRPr>
          </a:p>
        </p:txBody>
      </p:sp>
      <p:pic>
        <p:nvPicPr>
          <p:cNvPr id="13" name="Picture 1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03453" y="6423932"/>
            <a:ext cx="1436558" cy="434068"/>
          </a:xfrm>
          <a:prstGeom prst="rect">
            <a:avLst/>
          </a:prstGeom>
        </p:spPr>
      </p:pic>
    </p:spTree>
    <p:extLst>
      <p:ext uri="{BB962C8B-B14F-4D97-AF65-F5344CB8AC3E}">
        <p14:creationId xmlns:p14="http://schemas.microsoft.com/office/powerpoint/2010/main" val="131044035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490</TotalTime>
  <Words>484</Words>
  <Application>Microsoft Macintosh PowerPoint</Application>
  <PresentationFormat>Widescreen</PresentationFormat>
  <Paragraphs>64</Paragraphs>
  <Slides>8</Slides>
  <Notes>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Calibri</vt:lpstr>
      <vt:lpstr>Century Gothic</vt:lpstr>
      <vt:lpstr>Corbel</vt:lpstr>
      <vt:lpstr>Daniel</vt:lpstr>
      <vt:lpstr>Wingdings 3</vt:lpstr>
      <vt:lpstr>Arial</vt:lpstr>
      <vt:lpstr>Ion Boardroom</vt:lpstr>
      <vt:lpstr>Writing Effective Feedback</vt:lpstr>
      <vt:lpstr>Why Do Effective Written  Comments Matter? </vt:lpstr>
      <vt:lpstr>Elements of Effective Written Feedback</vt:lpstr>
      <vt:lpstr>Elements of Effective Feedback </vt:lpstr>
      <vt:lpstr>Elements of Effective Feedback</vt:lpstr>
      <vt:lpstr>Elements of Effective Feedback</vt:lpstr>
      <vt:lpstr>Remember: </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Writing Effective Feedback</dc:title>
  <dc:creator>Microsoft Office User</dc:creator>
  <cp:lastModifiedBy>Microsoft Office User</cp:lastModifiedBy>
  <cp:revision>28</cp:revision>
  <cp:lastPrinted>2016-07-19T17:47:02Z</cp:lastPrinted>
  <dcterms:created xsi:type="dcterms:W3CDTF">2016-05-24T19:06:47Z</dcterms:created>
  <dcterms:modified xsi:type="dcterms:W3CDTF">2016-08-29T15:07:19Z</dcterms:modified>
</cp:coreProperties>
</file>